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81" r:id="rId3"/>
    <p:sldMasterId id="2147483682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embeddedFontLst>
    <p:embeddedFont>
      <p:font typeface="ABeeZee" panose="020B0604020202020204" charset="0"/>
      <p:regular r:id="rId18"/>
      <p:italic r:id="rId19"/>
    </p:embeddedFont>
    <p:embeddedFont>
      <p:font typeface="Ubuntu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10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5048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2164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819201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36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0174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8803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35916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833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10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292681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77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2805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5800" y="1583341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2pPr>
            <a:lvl3pPr marL="0" marR="0"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3pPr>
            <a:lvl4pPr marL="0" marR="0"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4pPr>
            <a:lvl5pPr marL="0" marR="0"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5pPr>
            <a:lvl6pPr marL="0" marR="0"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6pPr>
            <a:lvl7pPr marL="0" marR="0"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7pPr>
            <a:lvl8pPr marL="0" marR="0"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8pPr>
            <a:lvl9pPr marL="0" marR="0"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685800" y="2840052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499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Font typeface="Arial"/>
              <a:buNone/>
              <a:defRPr sz="1800"/>
            </a:lvl1pPr>
            <a:lvl2pPr lvl="1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fot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29900"/>
            <a:ext cx="6086106" cy="4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4977100" y="2175450"/>
            <a:ext cx="38811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pic>
        <p:nvPicPr>
          <p:cNvPr id="110" name="Shape 110" descr="bol.png"/>
          <p:cNvPicPr preferRelativeResize="0"/>
          <p:nvPr/>
        </p:nvPicPr>
        <p:blipFill rotWithShape="1">
          <a:blip r:embed="rId3">
            <a:alphaModFix/>
          </a:blip>
          <a:srcRect t="15383"/>
          <a:stretch/>
        </p:blipFill>
        <p:spPr>
          <a:xfrm>
            <a:off x="1461665" y="729900"/>
            <a:ext cx="1245503" cy="101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logo-leerpunt cop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637" y="4176950"/>
            <a:ext cx="2649088" cy="96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7659050" y="4176950"/>
            <a:ext cx="1362300" cy="9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1800"/>
              <a:t>Als je leert,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/>
              <a:t>sta je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/>
              <a:t>sterker!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7330655" y="4281207"/>
            <a:ext cx="328397" cy="846258"/>
            <a:chOff x="4819725" y="3638550"/>
            <a:chExt cx="399900" cy="1181100"/>
          </a:xfrm>
        </p:grpSpPr>
        <p:sp>
          <p:nvSpPr>
            <p:cNvPr id="114" name="Shape 114"/>
            <p:cNvSpPr/>
            <p:nvPr/>
          </p:nvSpPr>
          <p:spPr>
            <a:xfrm>
              <a:off x="5153025" y="3638550"/>
              <a:ext cx="66600" cy="1181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flipH="1">
              <a:off x="4819725" y="4057650"/>
              <a:ext cx="333300" cy="190500"/>
            </a:xfrm>
            <a:prstGeom prst="rtTriangle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buFont typeface="Ubuntu"/>
              <a:defRPr sz="36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pic>
        <p:nvPicPr>
          <p:cNvPr id="119" name="Shape 119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10800000" flipH="1">
            <a:off x="171525" y="26533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1212150" y="1152475"/>
            <a:ext cx="76200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CC0000"/>
              </a:buClr>
              <a:buFont typeface="Ubuntu"/>
              <a:buChar char="∘"/>
              <a:defRPr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buClr>
                <a:srgbClr val="CC0000"/>
              </a:buClr>
              <a:buFont typeface="Ubuntu"/>
              <a:defRPr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spcBef>
                <a:spcPts val="0"/>
              </a:spcBef>
              <a:buClr>
                <a:srgbClr val="CC0000"/>
              </a:buClr>
              <a:buFont typeface="Ubuntu"/>
              <a:buChar char="➔"/>
              <a:defRPr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spcBef>
                <a:spcPts val="0"/>
              </a:spcBef>
              <a:buClr>
                <a:srgbClr val="CC0000"/>
              </a:buClr>
              <a:buFont typeface="Ubuntu"/>
              <a:defRPr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spcBef>
                <a:spcPts val="0"/>
              </a:spcBef>
              <a:buClr>
                <a:srgbClr val="CC0000"/>
              </a:buClr>
              <a:buFont typeface="Ubuntu"/>
              <a:buChar char="■"/>
              <a:defRPr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spcBef>
                <a:spcPts val="0"/>
              </a:spcBef>
              <a:buClr>
                <a:srgbClr val="CC0000"/>
              </a:buClr>
              <a:buFont typeface="Ubuntu"/>
              <a:buChar char="➢"/>
              <a:defRPr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spcBef>
                <a:spcPts val="0"/>
              </a:spcBef>
              <a:buClr>
                <a:srgbClr val="CC0000"/>
              </a:buClr>
              <a:buFont typeface="Ubuntu"/>
              <a:buChar char="&gt;"/>
              <a:defRPr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spcBef>
                <a:spcPts val="0"/>
              </a:spcBef>
              <a:buClr>
                <a:srgbClr val="CC0000"/>
              </a:buClr>
              <a:buFont typeface="Ubuntu"/>
              <a:buChar char="+"/>
              <a:defRPr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spcBef>
                <a:spcPts val="0"/>
              </a:spcBef>
              <a:buClr>
                <a:srgbClr val="CC0000"/>
              </a:buClr>
              <a:buFont typeface="Ubuntu"/>
              <a:buChar char="-"/>
              <a:defRPr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sp>
        <p:nvSpPr>
          <p:cNvPr id="126" name="Shape 126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 rot="10800000" flipH="1">
            <a:off x="171525" y="15240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CC0000"/>
              </a:buClr>
              <a:buSzPct val="100000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2pPr>
            <a:lvl3pPr lvl="2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3pPr>
            <a:lvl4pPr lvl="3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CC0000"/>
              </a:buClr>
              <a:buSzPct val="100000"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2pPr>
            <a:lvl3pPr lvl="2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3pPr>
            <a:lvl4pPr lvl="3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4pPr>
            <a:lvl5pPr lvl="4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5pPr>
            <a:lvl6pPr lvl="5" rtl="0">
              <a:spcBef>
                <a:spcPts val="0"/>
              </a:spcBef>
              <a:buClr>
                <a:srgbClr val="CC0000"/>
              </a:buClr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pic>
        <p:nvPicPr>
          <p:cNvPr id="134" name="Shape 134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 rot="10800000" flipH="1">
            <a:off x="140025" y="44733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3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Font typeface="Ubuntu"/>
              <a:defRPr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pic>
        <p:nvPicPr>
          <p:cNvPr id="140" name="Shape 140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 rot="10800000" flipH="1">
            <a:off x="171525" y="15240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162050" y="43320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Ubuntu"/>
              <a:defRPr sz="4800"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pic>
        <p:nvPicPr>
          <p:cNvPr id="146" name="Shape 146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rot="10800000" flipH="1">
            <a:off x="171525" y="15240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Ubuntu"/>
              <a:buNone/>
              <a:defRPr>
                <a:latin typeface="Ubuntu"/>
                <a:ea typeface="Ubuntu"/>
                <a:cs typeface="Ubuntu"/>
                <a:sym typeface="Ubuntu"/>
              </a:defRPr>
            </a:lvl1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pic>
        <p:nvPicPr>
          <p:cNvPr id="152" name="Shape 152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 rot="10800000" flipH="1">
            <a:off x="171525" y="15240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  <p:pic>
        <p:nvPicPr>
          <p:cNvPr id="157" name="Shape 157" descr="logo-leerpunt copy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0" y="730000"/>
            <a:ext cx="314400" cy="4413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10800000" flipH="1">
            <a:off x="171525" y="1524000"/>
            <a:ext cx="842700" cy="5667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nl"/>
              <a:t>‹nr.›</a:t>
            </a:fld>
            <a:endParaRPr lang="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nl" sz="1300">
                <a:solidFill>
                  <a:schemeClr val="dk1"/>
                </a:solidFill>
              </a:rPr>
              <a:t>‹nr.›</a:t>
            </a:fld>
            <a:endParaRPr lang="nl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nl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nl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nl" sz="1000">
                <a:solidFill>
                  <a:schemeClr val="dk2"/>
                </a:solidFill>
              </a:r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hyperlink" Target="https://www.facebook.com/LeerpuntZOVL" TargetMode="External"/><Relationship Id="rId4" Type="http://schemas.openxmlformats.org/officeDocument/2006/relationships/hyperlink" Target="http://www.leerpuntzovl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.lievens@leerpuntzovl.be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2016_thumbs up_3_Shanti_Tina.jpg"/>
          <p:cNvPicPr preferRelativeResize="0"/>
          <p:nvPr/>
        </p:nvPicPr>
        <p:blipFill rotWithShape="1">
          <a:blip r:embed="rId3">
            <a:alphaModFix/>
          </a:blip>
          <a:srcRect t="25774" b="11619"/>
          <a:stretch/>
        </p:blipFill>
        <p:spPr>
          <a:xfrm flipH="1">
            <a:off x="5039953" y="1491050"/>
            <a:ext cx="3505096" cy="329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350" y="161777"/>
            <a:ext cx="4312200" cy="15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2824" y="-358500"/>
            <a:ext cx="3089575" cy="43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92550" y="3593900"/>
            <a:ext cx="2524200" cy="10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" sz="2400" b="1" i="0" u="none" strike="noStrike" cap="none">
                <a:solidFill>
                  <a:srgbClr val="666666"/>
                </a:solidFill>
                <a:latin typeface="ABeeZee"/>
                <a:ea typeface="ABeeZee"/>
                <a:cs typeface="ABeeZee"/>
                <a:sym typeface="ABeeZee"/>
              </a:rPr>
              <a:t>Als je leert,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" sz="2400" b="1" i="0" u="none" strike="noStrike" cap="none">
                <a:solidFill>
                  <a:srgbClr val="666666"/>
                </a:solidFill>
                <a:latin typeface="ABeeZee"/>
                <a:ea typeface="ABeeZee"/>
                <a:cs typeface="ABeeZee"/>
                <a:sym typeface="ABeeZee"/>
              </a:rPr>
              <a:t>sta je</a:t>
            </a:r>
            <a:r>
              <a:rPr lang="nl" b="1">
                <a:solidFill>
                  <a:srgbClr val="666666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lang="nl" sz="2400" b="1" i="0" u="none" strike="noStrike" cap="none">
                <a:solidFill>
                  <a:srgbClr val="666666"/>
                </a:solidFill>
                <a:latin typeface="ABeeZee"/>
                <a:ea typeface="ABeeZee"/>
                <a:cs typeface="ABeeZee"/>
                <a:sym typeface="ABeeZee"/>
              </a:rPr>
              <a:t>sterker!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4924" y="-275487"/>
            <a:ext cx="4025825" cy="569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515737" y="1629625"/>
            <a:ext cx="2524200" cy="20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Gratis </a:t>
            </a:r>
            <a:r>
              <a:rPr lang="nl" sz="30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cursussen voor volwassenen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86275" y="1215375"/>
            <a:ext cx="2524200" cy="144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" sz="2400" b="1">
                <a:latin typeface="ABeeZee"/>
                <a:ea typeface="ABeeZee"/>
                <a:cs typeface="ABeeZee"/>
                <a:sym typeface="ABeeZee"/>
              </a:rPr>
              <a:t>Cursus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nl" sz="2400" b="1">
                <a:latin typeface="ABeeZee"/>
                <a:ea typeface="ABeeZee"/>
                <a:cs typeface="ABeeZee"/>
                <a:sym typeface="ABeeZee"/>
              </a:rPr>
              <a:t>Aanbod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1828800" y="12763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5 bijeenkomsten van 3 uur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intense samenwerking tussen CBE en de school voor het programma, werving en toeleiding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het programma wordt vastgelegd in overleg en kan op vraag van alle partners worden bijgestuurd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de bijeenkomsten gaan door in de school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61950" y="-127400"/>
            <a:ext cx="8643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school en ouders : middelbare school</a:t>
            </a:r>
          </a:p>
        </p:txBody>
      </p:sp>
      <p:cxnSp>
        <p:nvCxnSpPr>
          <p:cNvPr id="297" name="Shape 297"/>
          <p:cNvCxnSpPr/>
          <p:nvPr/>
        </p:nvCxnSpPr>
        <p:spPr>
          <a:xfrm>
            <a:off x="1790700" y="12763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Shape 298"/>
          <p:cNvCxnSpPr/>
          <p:nvPr/>
        </p:nvCxnSpPr>
        <p:spPr>
          <a:xfrm>
            <a:off x="1790700" y="164590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Shape 299"/>
          <p:cNvCxnSpPr/>
          <p:nvPr/>
        </p:nvCxnSpPr>
        <p:spPr>
          <a:xfrm>
            <a:off x="1790700" y="20154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Shape 300"/>
          <p:cNvCxnSpPr/>
          <p:nvPr/>
        </p:nvCxnSpPr>
        <p:spPr>
          <a:xfrm>
            <a:off x="1790700" y="26909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Shape 301"/>
          <p:cNvCxnSpPr/>
          <p:nvPr/>
        </p:nvCxnSpPr>
        <p:spPr>
          <a:xfrm>
            <a:off x="1790700" y="23591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500" y="4524007"/>
            <a:ext cx="1414200" cy="5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Shape 303"/>
          <p:cNvCxnSpPr/>
          <p:nvPr/>
        </p:nvCxnSpPr>
        <p:spPr>
          <a:xfrm>
            <a:off x="1790700" y="30058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Shape 304"/>
          <p:cNvCxnSpPr/>
          <p:nvPr/>
        </p:nvCxnSpPr>
        <p:spPr>
          <a:xfrm>
            <a:off x="1790700" y="33106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Shape 305"/>
          <p:cNvCxnSpPr/>
          <p:nvPr/>
        </p:nvCxnSpPr>
        <p:spPr>
          <a:xfrm>
            <a:off x="1790700" y="393032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/>
              <a:t>geïntegreerd aanbod voor moeders met jonge kinderen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137250" y="948800"/>
            <a:ext cx="7620000" cy="3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nl"/>
              <a:t>Geraardsbergen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met middelen van AMIF : Asiel, migratie en integratiefonds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intense samenwerking tussen LP, Kind en Gezin ,het AgII en het HvhK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voor moeders met kinderen tussen 0 en 3 jaar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voor inburgeraars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Nederlands, Maatschappelijke Oriëntatie en opvoedingsondersteuning, 2x per week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leidt tot MO attest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toeleiding naar Nederlandse les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volgend schooljaar met eigen middelen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l="9553" t="-8377" r="12455"/>
          <a:stretch/>
        </p:blipFill>
        <p:spPr>
          <a:xfrm>
            <a:off x="3783150" y="1668299"/>
            <a:ext cx="4715848" cy="144654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74500" y="9759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Website: </a:t>
            </a:r>
            <a:r>
              <a:rPr lang="nl" sz="2000" b="0" i="0" u="sng" strike="noStrike" cap="non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4"/>
              </a:rPr>
              <a:t>www.leerpuntzovl.be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	→ alle info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	→ getuigenissen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	→ en zoveel meer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Facebook: </a:t>
            </a:r>
            <a:r>
              <a:rPr lang="nl" sz="2000" b="0" i="0" u="sng" strike="noStrike" cap="non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5"/>
              </a:rPr>
              <a:t>https://www.facebook.com/LeerpuntZOVL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	→ Blijf op de hoogte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          van reilen en zeilen van Leerpunt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61950" y="-12739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3600" i="0" u="none" strike="noStrike" cap="non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Leerpunt digitaal</a:t>
            </a:r>
          </a:p>
        </p:txBody>
      </p:sp>
      <p:cxnSp>
        <p:nvCxnSpPr>
          <p:cNvPr id="320" name="Shape 320"/>
          <p:cNvCxnSpPr/>
          <p:nvPr/>
        </p:nvCxnSpPr>
        <p:spPr>
          <a:xfrm>
            <a:off x="647700" y="10389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Shape 321"/>
          <p:cNvCxnSpPr/>
          <p:nvPr/>
        </p:nvCxnSpPr>
        <p:spPr>
          <a:xfrm>
            <a:off x="647700" y="32546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2" name="Shape 3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48401" y="4053148"/>
            <a:ext cx="1650600" cy="5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4294967295"/>
          </p:nvPr>
        </p:nvSpPr>
        <p:spPr>
          <a:xfrm>
            <a:off x="1876425" y="131430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Volwassenenonderwijs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Erkend en gefinancierd door het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Vlaams ministerie van Onderwijs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4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13 centra in Vlaanderen, 3 in Oost-Vlaanderen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500" y="4524007"/>
            <a:ext cx="1414200" cy="5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361950" y="-12739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3600" i="0" u="none" strike="noStrike" cap="non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Wat is </a:t>
            </a:r>
            <a:r>
              <a:rPr lang="nl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B</a:t>
            </a:r>
            <a:r>
              <a:rPr lang="nl" sz="3600" i="0" u="none" strike="noStrike" cap="non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asiseducatie?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1790700" y="152400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Shape 180"/>
          <p:cNvCxnSpPr/>
          <p:nvPr/>
        </p:nvCxnSpPr>
        <p:spPr>
          <a:xfrm>
            <a:off x="1790700" y="19716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1790700" y="31727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Shape 182"/>
          <p:cNvCxnSpPr/>
          <p:nvPr/>
        </p:nvCxnSpPr>
        <p:spPr>
          <a:xfrm>
            <a:off x="7362825" y="4773300"/>
            <a:ext cx="1500" cy="209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283725" y="864000"/>
            <a:ext cx="8046900" cy="42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Kort opgeleide volwassenen die hun </a:t>
            </a:r>
            <a:r>
              <a:rPr lang="nl" sz="2400" b="1" i="0" u="none" strike="noStrike" cap="none">
                <a:solidFill>
                  <a:srgbClr val="A61C00"/>
                </a:solidFill>
                <a:latin typeface="ABeeZee"/>
                <a:ea typeface="ABeeZee"/>
                <a:cs typeface="ABeeZee"/>
                <a:sym typeface="ABeeZee"/>
              </a:rPr>
              <a:t>basisvaardigheden </a:t>
            </a: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willen verbeteren</a:t>
            </a:r>
            <a:b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</a:br>
            <a:endParaRPr lang="nl" sz="20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Om beter te kunnen functioneren in de maatschappij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OF in het kader van werk of van een opleiding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20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Voor Nederlandstaligen en anderstaligen</a:t>
            </a:r>
          </a:p>
        </p:txBody>
      </p:sp>
      <p:sp>
        <p:nvSpPr>
          <p:cNvPr id="188" name="Shape 188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61950" y="-12739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3600" i="0" u="none" strike="noStrike" cap="non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Voor wie?</a:t>
            </a:r>
          </a:p>
        </p:txBody>
      </p:sp>
      <p:cxnSp>
        <p:nvCxnSpPr>
          <p:cNvPr id="190" name="Shape 190"/>
          <p:cNvCxnSpPr/>
          <p:nvPr/>
        </p:nvCxnSpPr>
        <p:spPr>
          <a:xfrm>
            <a:off x="1257300" y="1087275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Shape 191"/>
          <p:cNvCxnSpPr/>
          <p:nvPr/>
        </p:nvCxnSpPr>
        <p:spPr>
          <a:xfrm>
            <a:off x="1257300" y="3795725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1257300" y="4524000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Shape 193"/>
          <p:cNvSpPr txBox="1"/>
          <p:nvPr/>
        </p:nvSpPr>
        <p:spPr>
          <a:xfrm>
            <a:off x="3929025" y="2384850"/>
            <a:ext cx="11574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910225" y="2384850"/>
            <a:ext cx="11574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7891425" y="2384850"/>
            <a:ext cx="11574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TAAL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318475" y="1192512"/>
            <a:ext cx="1302600" cy="3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nl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REKENEN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500" y="4524007"/>
            <a:ext cx="1414200" cy="5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062" y="1140585"/>
            <a:ext cx="1877125" cy="26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6127" y="1016362"/>
            <a:ext cx="2199200" cy="31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1212" y="944064"/>
            <a:ext cx="1877125" cy="265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08662" y="657276"/>
            <a:ext cx="2560536" cy="362175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2065587" y="2244312"/>
            <a:ext cx="913200" cy="65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taal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96425" y="2244325"/>
            <a:ext cx="1414200" cy="7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rekenen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718100" y="1906700"/>
            <a:ext cx="1157400" cy="72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ICT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5772825" y="1916600"/>
            <a:ext cx="1590000" cy="110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18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maat-</a:t>
            </a:r>
          </a:p>
          <a:p>
            <a:pPr lvl="0" rtl="0">
              <a:spcBef>
                <a:spcPts val="0"/>
              </a:spcBef>
              <a:buNone/>
            </a:pPr>
            <a:r>
              <a:rPr lang="nl" sz="18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schappelijke vorming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49750" y="1024825"/>
            <a:ext cx="5907900" cy="273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Nederlands voor anderstalige volwassenen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Inschrijven via Agentschap Integratie &amp; Inburgering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NT2 richtgraad 1.1 en 1.2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alfa richtgraad 1.1 en 1.2 (mondeling) en 1.1 (schriftelijk)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coördinator + contactpersoon: An Lievens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 u="sng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an.lievens@leerpuntzovl.be</a:t>
            </a: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 053/78.15.05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400"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211" name="Shape 211" descr="logo-leerpunt cop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D8F1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61950" y="-12739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Nederlands voor anderstaligen</a:t>
            </a:r>
          </a:p>
        </p:txBody>
      </p:sp>
      <p:cxnSp>
        <p:nvCxnSpPr>
          <p:cNvPr id="214" name="Shape 214"/>
          <p:cNvCxnSpPr/>
          <p:nvPr/>
        </p:nvCxnSpPr>
        <p:spPr>
          <a:xfrm>
            <a:off x="681225" y="1151450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5" name="Shape 215"/>
          <p:cNvCxnSpPr/>
          <p:nvPr/>
        </p:nvCxnSpPr>
        <p:spPr>
          <a:xfrm>
            <a:off x="673125" y="1913979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6" name="Shape 216"/>
          <p:cNvCxnSpPr/>
          <p:nvPr/>
        </p:nvCxnSpPr>
        <p:spPr>
          <a:xfrm>
            <a:off x="681200" y="1560539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7" name="Shape 217"/>
          <p:cNvCxnSpPr/>
          <p:nvPr/>
        </p:nvCxnSpPr>
        <p:spPr>
          <a:xfrm>
            <a:off x="673125" y="2370843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8" name="Shape 218"/>
          <p:cNvSpPr txBox="1"/>
          <p:nvPr/>
        </p:nvSpPr>
        <p:spPr>
          <a:xfrm>
            <a:off x="5981850" y="1092400"/>
            <a:ext cx="2843700" cy="12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0" rtl="0">
              <a:spcBef>
                <a:spcPts val="0"/>
              </a:spcBef>
              <a:buNone/>
            </a:pPr>
            <a:r>
              <a:rPr lang="nl" sz="1800" b="1">
                <a:solidFill>
                  <a:srgbClr val="CC0000"/>
                </a:solidFill>
              </a:rPr>
              <a:t>NT2</a:t>
            </a:r>
          </a:p>
        </p:txBody>
      </p:sp>
      <p:pic>
        <p:nvPicPr>
          <p:cNvPr id="219" name="Shape 219" descr="Afbeeldingsresultaat voor huis van het nederlands aals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4762" y="3461000"/>
            <a:ext cx="2185675" cy="157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270500" y="-358325"/>
            <a:ext cx="2480049" cy="350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695477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Talen</a:t>
            </a:r>
          </a:p>
        </p:txBody>
      </p:sp>
      <p:pic>
        <p:nvPicPr>
          <p:cNvPr id="222" name="Shape 222" descr="AgII_headerlogoWhiteSpace-Kanooh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57650" y="2868662"/>
            <a:ext cx="1985224" cy="1082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Shape 223"/>
          <p:cNvCxnSpPr/>
          <p:nvPr/>
        </p:nvCxnSpPr>
        <p:spPr>
          <a:xfrm>
            <a:off x="673125" y="2808768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49750" y="1024825"/>
            <a:ext cx="5907900" cy="37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ICT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Solliciteren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Rijbewijs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wiskunde (voor alfa en in VDAB)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Sector 2 in VDAB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leren leren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school en onderwijs 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Voorbereiden op dominotest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Integratiemodules voor anderslerenden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nl" sz="1400">
                <a:latin typeface="ABeeZee"/>
                <a:ea typeface="ABeeZee"/>
                <a:cs typeface="ABeeZee"/>
                <a:sym typeface="ABeeZee"/>
              </a:rPr>
              <a:t>...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400">
              <a:latin typeface="ABeeZee"/>
              <a:ea typeface="ABeeZee"/>
              <a:cs typeface="ABeeZee"/>
              <a:sym typeface="ABeeZee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400">
              <a:latin typeface="ABeeZee"/>
              <a:ea typeface="ABeeZee"/>
              <a:cs typeface="ABeeZee"/>
              <a:sym typeface="ABeeZee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sz="1400"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229" name="Shape 229" descr="logo-leerpunt cop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500" y="4524007"/>
            <a:ext cx="1414226" cy="5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D8F1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213900" y="-127400"/>
            <a:ext cx="8377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3400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Andere</a:t>
            </a:r>
            <a:r>
              <a:rPr lang="nl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 cursussen voor anderstaligen</a:t>
            </a:r>
          </a:p>
        </p:txBody>
      </p:sp>
      <p:cxnSp>
        <p:nvCxnSpPr>
          <p:cNvPr id="232" name="Shape 232"/>
          <p:cNvCxnSpPr/>
          <p:nvPr/>
        </p:nvCxnSpPr>
        <p:spPr>
          <a:xfrm>
            <a:off x="681225" y="1151450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3" name="Shape 233"/>
          <p:cNvCxnSpPr/>
          <p:nvPr/>
        </p:nvCxnSpPr>
        <p:spPr>
          <a:xfrm>
            <a:off x="673125" y="1913979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4" name="Shape 234"/>
          <p:cNvCxnSpPr/>
          <p:nvPr/>
        </p:nvCxnSpPr>
        <p:spPr>
          <a:xfrm>
            <a:off x="681200" y="1560539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/>
          <p:nvPr/>
        </p:nvCxnSpPr>
        <p:spPr>
          <a:xfrm>
            <a:off x="673125" y="2295393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6" name="Shape 236"/>
          <p:cNvSpPr txBox="1"/>
          <p:nvPr/>
        </p:nvSpPr>
        <p:spPr>
          <a:xfrm>
            <a:off x="5981850" y="1092400"/>
            <a:ext cx="2843700" cy="120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0" rtl="0">
              <a:spcBef>
                <a:spcPts val="0"/>
              </a:spcBef>
              <a:buNone/>
            </a:pPr>
            <a:r>
              <a:rPr lang="nl" sz="1800" b="1">
                <a:solidFill>
                  <a:srgbClr val="CC0000"/>
                </a:solidFill>
              </a:rPr>
              <a:t>NT2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6954775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Talen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62295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Bijblijven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188467" y="64100"/>
            <a:ext cx="2281700" cy="3227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546750" y="2286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 sz="2400" b="1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Bijblijven</a:t>
            </a:r>
          </a:p>
        </p:txBody>
      </p:sp>
      <p:cxnSp>
        <p:nvCxnSpPr>
          <p:cNvPr id="241" name="Shape 241"/>
          <p:cNvCxnSpPr/>
          <p:nvPr/>
        </p:nvCxnSpPr>
        <p:spPr>
          <a:xfrm>
            <a:off x="673500" y="2749518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2" name="Shape 242"/>
          <p:cNvCxnSpPr/>
          <p:nvPr/>
        </p:nvCxnSpPr>
        <p:spPr>
          <a:xfrm>
            <a:off x="681225" y="3171693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3" name="Shape 243"/>
          <p:cNvCxnSpPr/>
          <p:nvPr/>
        </p:nvCxnSpPr>
        <p:spPr>
          <a:xfrm>
            <a:off x="681225" y="3595168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4" name="Shape 244"/>
          <p:cNvCxnSpPr/>
          <p:nvPr/>
        </p:nvCxnSpPr>
        <p:spPr>
          <a:xfrm>
            <a:off x="681225" y="3973918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681225" y="4352668"/>
            <a:ext cx="0" cy="2667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828800" y="12763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Administratie op de werkvloer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Nederlands voor anderstalige ouders in scholen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latin typeface="ABeeZee"/>
                <a:ea typeface="ABeeZee"/>
                <a:cs typeface="ABeeZee"/>
                <a:sym typeface="ABeeZee"/>
              </a:rPr>
              <a:t>A</a:t>
            </a:r>
            <a:r>
              <a:rPr lang="nl"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ctiveringscursus voor jonge leefloners ism OCMW</a:t>
            </a:r>
            <a:r>
              <a:rPr lang="nl" sz="1800">
                <a:latin typeface="ABeeZee"/>
                <a:ea typeface="ABeeZee"/>
                <a:cs typeface="ABeeZee"/>
                <a:sym typeface="ABeeZee"/>
              </a:rPr>
              <a:t>’s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ICT in </a:t>
            </a:r>
            <a:r>
              <a:rPr lang="nl" sz="18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PWA</a:t>
            </a:r>
            <a:r>
              <a:rPr lang="nl" sz="1800" b="0" i="0" u="none" strike="noStrike" cap="non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       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 b="0" i="0" u="none" strike="noStrike" cap="none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Rekenen in VDAB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Taal in TKO i.s.m. CVO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Project voor ouders met jonge kinderen ism Kind en Gezin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en het Agentschap voor Integratie en Inburgering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Ken je stad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61950" y="-12739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3600" i="0" u="none" strike="noStrike" cap="none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Aanbod op maat - </a:t>
            </a:r>
            <a:r>
              <a:rPr lang="nl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voorbeelden</a:t>
            </a:r>
          </a:p>
        </p:txBody>
      </p:sp>
      <p:cxnSp>
        <p:nvCxnSpPr>
          <p:cNvPr id="253" name="Shape 253"/>
          <p:cNvCxnSpPr/>
          <p:nvPr/>
        </p:nvCxnSpPr>
        <p:spPr>
          <a:xfrm>
            <a:off x="1790700" y="12763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Shape 254"/>
          <p:cNvCxnSpPr/>
          <p:nvPr/>
        </p:nvCxnSpPr>
        <p:spPr>
          <a:xfrm>
            <a:off x="1790700" y="164590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Shape 255"/>
          <p:cNvCxnSpPr/>
          <p:nvPr/>
        </p:nvCxnSpPr>
        <p:spPr>
          <a:xfrm>
            <a:off x="1790700" y="20154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Shape 256"/>
          <p:cNvCxnSpPr/>
          <p:nvPr/>
        </p:nvCxnSpPr>
        <p:spPr>
          <a:xfrm>
            <a:off x="1790700" y="26909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Shape 257"/>
          <p:cNvCxnSpPr/>
          <p:nvPr/>
        </p:nvCxnSpPr>
        <p:spPr>
          <a:xfrm>
            <a:off x="1790700" y="23591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500" y="4524007"/>
            <a:ext cx="1414200" cy="5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Shape 259"/>
          <p:cNvCxnSpPr/>
          <p:nvPr/>
        </p:nvCxnSpPr>
        <p:spPr>
          <a:xfrm>
            <a:off x="1790700" y="30058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Shape 260"/>
          <p:cNvCxnSpPr/>
          <p:nvPr/>
        </p:nvCxnSpPr>
        <p:spPr>
          <a:xfrm>
            <a:off x="1790700" y="33106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>
            <a:off x="1790700" y="393032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/>
              <a:t>school en ouders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212150" y="1152475"/>
            <a:ext cx="7620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nl"/>
              <a:t>Denderleeuw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ouders van kleuters derde kleuterklas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5 sessies  van 3 uur, in de school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nauwe samenwerking met de school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hoe verloopt een dag in de kleuterklas 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heen en weer schriftje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communicatie met de school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opvoedingsondersteuning : straffen en belonen , zindelijkheid, slaappatronen, voeding,...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Ouders zijn zelf vragende partij voor terugkomdagen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nl"/>
              <a:t>school en ouders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212150" y="1152475"/>
            <a:ext cx="7620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nl"/>
              <a:t>Denderleeuw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lagere school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hoe verloopt een schooldag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huiswerk maken en helpen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communicatie met de school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rapport, agenda, …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start in september 2017</a:t>
            </a:r>
          </a:p>
          <a:p>
            <a:pPr marL="457200" lvl="0" indent="-228600" rtl="0">
              <a:spcBef>
                <a:spcPts val="0"/>
              </a:spcBef>
            </a:pPr>
            <a:r>
              <a:rPr lang="nl"/>
              <a:t>5 sessies in de school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1828800" y="12763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welke informatie vind je op de website van de school 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Help Smartschool ! Wat en hoe 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Hoe werkt de school 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Welke documenten zijn belangrijk ? Wat moet ik ermee doen  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Hoe verloopt een schooldag 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 sz="1800">
                <a:solidFill>
                  <a:srgbClr val="000000"/>
                </a:solidFill>
                <a:highlight>
                  <a:srgbClr val="FFFFFF"/>
                </a:highlight>
                <a:latin typeface="ABeeZee"/>
                <a:ea typeface="ABeeZee"/>
                <a:cs typeface="ABeeZee"/>
                <a:sym typeface="ABeeZee"/>
              </a:rPr>
              <a:t>Contact en communicatie met de school, leerkrachten ,...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-69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latin typeface="ABeeZee"/>
              <a:ea typeface="ABeeZee"/>
              <a:cs typeface="ABeeZee"/>
              <a:sym typeface="ABeeZee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0" y="0"/>
            <a:ext cx="9144000" cy="729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61950" y="-127400"/>
            <a:ext cx="86439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nl">
                <a:solidFill>
                  <a:srgbClr val="FFFFFF"/>
                </a:solidFill>
                <a:latin typeface="ABeeZee"/>
                <a:ea typeface="ABeeZee"/>
                <a:cs typeface="ABeeZee"/>
                <a:sym typeface="ABeeZee"/>
              </a:rPr>
              <a:t>school en ouders : middelbare school</a:t>
            </a:r>
          </a:p>
        </p:txBody>
      </p:sp>
      <p:cxnSp>
        <p:nvCxnSpPr>
          <p:cNvPr id="281" name="Shape 281"/>
          <p:cNvCxnSpPr/>
          <p:nvPr/>
        </p:nvCxnSpPr>
        <p:spPr>
          <a:xfrm>
            <a:off x="1790700" y="12763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Shape 282"/>
          <p:cNvCxnSpPr/>
          <p:nvPr/>
        </p:nvCxnSpPr>
        <p:spPr>
          <a:xfrm>
            <a:off x="1790700" y="164590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Shape 283"/>
          <p:cNvCxnSpPr/>
          <p:nvPr/>
        </p:nvCxnSpPr>
        <p:spPr>
          <a:xfrm>
            <a:off x="1790700" y="20154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Shape 284"/>
          <p:cNvCxnSpPr/>
          <p:nvPr/>
        </p:nvCxnSpPr>
        <p:spPr>
          <a:xfrm>
            <a:off x="1790700" y="269097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Shape 285"/>
          <p:cNvCxnSpPr/>
          <p:nvPr/>
        </p:nvCxnSpPr>
        <p:spPr>
          <a:xfrm>
            <a:off x="1790700" y="23591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1500" y="4524007"/>
            <a:ext cx="1414200" cy="51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7" name="Shape 287"/>
          <p:cNvCxnSpPr/>
          <p:nvPr/>
        </p:nvCxnSpPr>
        <p:spPr>
          <a:xfrm>
            <a:off x="1790700" y="30058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Shape 288"/>
          <p:cNvCxnSpPr/>
          <p:nvPr/>
        </p:nvCxnSpPr>
        <p:spPr>
          <a:xfrm>
            <a:off x="1790700" y="3310650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Shape 289"/>
          <p:cNvCxnSpPr/>
          <p:nvPr/>
        </p:nvCxnSpPr>
        <p:spPr>
          <a:xfrm>
            <a:off x="1790700" y="3930325"/>
            <a:ext cx="0" cy="2667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PZOVL Presentati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Diavoorstelling (16:9)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ABeeZee</vt:lpstr>
      <vt:lpstr>Arial</vt:lpstr>
      <vt:lpstr>Ubuntu</vt:lpstr>
      <vt:lpstr>simple-light-2</vt:lpstr>
      <vt:lpstr>simple-light</vt:lpstr>
      <vt:lpstr>simple-light</vt:lpstr>
      <vt:lpstr>LPZOVL Presentatie</vt:lpstr>
      <vt:lpstr>PowerPoint-presentatie</vt:lpstr>
      <vt:lpstr>Wat is Basiseducatie?</vt:lpstr>
      <vt:lpstr>Voor wie?</vt:lpstr>
      <vt:lpstr>Nederlands voor anderstaligen</vt:lpstr>
      <vt:lpstr>Andere cursussen voor anderstaligen</vt:lpstr>
      <vt:lpstr>Aanbod op maat - voorbeelden</vt:lpstr>
      <vt:lpstr>school en ouders </vt:lpstr>
      <vt:lpstr>school en ouders</vt:lpstr>
      <vt:lpstr>school en ouders : middelbare school</vt:lpstr>
      <vt:lpstr>school en ouders : middelbare school</vt:lpstr>
      <vt:lpstr>geïntegreerd aanbod voor moeders met jonge kinderen</vt:lpstr>
      <vt:lpstr>Leerpunt digitaal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Top, Luc</dc:creator>
  <cp:lastModifiedBy>Top, Luc</cp:lastModifiedBy>
  <cp:revision>1</cp:revision>
  <dcterms:modified xsi:type="dcterms:W3CDTF">2017-05-22T09:25:02Z</dcterms:modified>
</cp:coreProperties>
</file>